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Montserrat Bold" panose="00000800000000000000" pitchFamily="2" charset="0"/>
      <p:bold r:id="rId15"/>
    </p:embeddedFont>
    <p:embeddedFont>
      <p:font typeface="Source Sans 3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37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1793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303026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PropKart: Your Digital Property Nexus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50198" y="4075748"/>
            <a:ext cx="7416403" cy="185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Presented by the visionary team from </a:t>
            </a:r>
            <a:r>
              <a:rPr lang="en-US" sz="1900" dirty="0">
                <a:solidFill>
                  <a:srgbClr val="2D2E34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Tech University's Computer Science Department</a:t>
            </a: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PropKart is designed to revolutionize the property dealing landscape. This project embodies our commitment to practical innovation, offering a robust and intuitive platform for all your real estate needs.</a:t>
            </a:r>
            <a:endParaRPr lang="en-US" sz="19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A2295E-CD5C-9300-8F44-47653C62A8BB}"/>
              </a:ext>
            </a:extLst>
          </p:cNvPr>
          <p:cNvSpPr/>
          <p:nvPr/>
        </p:nvSpPr>
        <p:spPr>
          <a:xfrm>
            <a:off x="12770427" y="7689273"/>
            <a:ext cx="1859973" cy="5403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2A02FDD-0D8E-C345-38B3-EFBD9D2C6E72}"/>
              </a:ext>
            </a:extLst>
          </p:cNvPr>
          <p:cNvSpPr/>
          <p:nvPr/>
        </p:nvSpPr>
        <p:spPr>
          <a:xfrm>
            <a:off x="1299724" y="383152"/>
            <a:ext cx="10468808" cy="659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3000" dirty="0">
                <a:latin typeface="Montserrat Bold" panose="00000800000000000000" pitchFamily="2" charset="0"/>
              </a:rPr>
              <a:t>Log 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6ADF9-717A-DB48-77EF-525CA9E37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595" y="1328932"/>
            <a:ext cx="12222866" cy="62465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99F1C2-91BD-22C7-F136-EAC2AA3B1DF3}"/>
              </a:ext>
            </a:extLst>
          </p:cNvPr>
          <p:cNvSpPr/>
          <p:nvPr/>
        </p:nvSpPr>
        <p:spPr>
          <a:xfrm>
            <a:off x="12770427" y="7689273"/>
            <a:ext cx="1859973" cy="5403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041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6F71AC04-D546-94B9-0A17-AF557D3F184A}"/>
              </a:ext>
            </a:extLst>
          </p:cNvPr>
          <p:cNvSpPr/>
          <p:nvPr/>
        </p:nvSpPr>
        <p:spPr>
          <a:xfrm>
            <a:off x="1299724" y="383152"/>
            <a:ext cx="10468808" cy="659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3000" dirty="0">
                <a:latin typeface="Montserrat Bold" panose="00000800000000000000" pitchFamily="2" charset="0"/>
              </a:rPr>
              <a:t>Profile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8B2B2A-86AB-8263-F5B8-DE3CDA1B9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724" y="1194677"/>
            <a:ext cx="11426566" cy="58402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2DD092B-D842-0C6E-DECC-E132C0E9ECD8}"/>
              </a:ext>
            </a:extLst>
          </p:cNvPr>
          <p:cNvSpPr/>
          <p:nvPr/>
        </p:nvSpPr>
        <p:spPr>
          <a:xfrm>
            <a:off x="12770427" y="7689273"/>
            <a:ext cx="1859973" cy="5403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13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5C2C96B-893F-CF6C-142A-C00A90DD1DCB}"/>
              </a:ext>
            </a:extLst>
          </p:cNvPr>
          <p:cNvSpPr/>
          <p:nvPr/>
        </p:nvSpPr>
        <p:spPr>
          <a:xfrm>
            <a:off x="1299724" y="383152"/>
            <a:ext cx="10468808" cy="659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3000" dirty="0">
                <a:latin typeface="Montserrat Bold" panose="00000800000000000000" pitchFamily="2" charset="0"/>
              </a:rPr>
              <a:t>Edit Profile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C85623-196F-3B25-6DA1-3F9B02700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99" y="1193958"/>
            <a:ext cx="12199716" cy="62544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6D18CF-E989-AFB2-9740-45FDD3E88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5152" y="7686675"/>
            <a:ext cx="185737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71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324928"/>
            <a:ext cx="12860417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Navigating the Property Maze: The Problem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63798" y="2519839"/>
            <a:ext cx="4136350" cy="4384715"/>
          </a:xfrm>
          <a:prstGeom prst="roundRect">
            <a:avLst>
              <a:gd name="adj" fmla="val 3537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33318" y="2519839"/>
            <a:ext cx="121920" cy="4384715"/>
          </a:xfrm>
          <a:prstGeom prst="roundRect">
            <a:avLst>
              <a:gd name="adj" fmla="val 30368"/>
            </a:avLst>
          </a:prstGeom>
          <a:solidFill>
            <a:srgbClr val="2D2E34"/>
          </a:solidFill>
          <a:ln/>
        </p:spPr>
      </p:sp>
      <p:sp>
        <p:nvSpPr>
          <p:cNvPr id="5" name="Text 3"/>
          <p:cNvSpPr/>
          <p:nvPr/>
        </p:nvSpPr>
        <p:spPr>
          <a:xfrm>
            <a:off x="1232535" y="2797135"/>
            <a:ext cx="292679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Fragmented Market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232535" y="3295769"/>
            <a:ext cx="3490317" cy="333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current property market is a complex web of scattered listings and unreliable sources, making the search for genuine opportunities akin to finding a needle in a haystack. This lack of a centralized hub leads to significant inefficiencies for both buyers and sellers.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5246965" y="2519839"/>
            <a:ext cx="4136350" cy="4384715"/>
          </a:xfrm>
          <a:prstGeom prst="roundRect">
            <a:avLst>
              <a:gd name="adj" fmla="val 3537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216485" y="2519839"/>
            <a:ext cx="121920" cy="4384715"/>
          </a:xfrm>
          <a:prstGeom prst="roundRect">
            <a:avLst>
              <a:gd name="adj" fmla="val 30368"/>
            </a:avLst>
          </a:prstGeom>
          <a:solidFill>
            <a:srgbClr val="2D2E34"/>
          </a:solidFill>
          <a:ln/>
        </p:spPr>
      </p:sp>
      <p:sp>
        <p:nvSpPr>
          <p:cNvPr id="9" name="Text 7"/>
          <p:cNvSpPr/>
          <p:nvPr/>
        </p:nvSpPr>
        <p:spPr>
          <a:xfrm>
            <a:off x="5615702" y="2797135"/>
            <a:ext cx="3490317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Trust &amp; Transparency Deficit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615702" y="3646408"/>
            <a:ext cx="3490317" cy="2961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Prevalent issues like deceptive listings and unverified information erode trust. Without direct communication channels and robust verification, users often face a frustrating journey fraught with uncertainties and potential scams.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9630132" y="2519839"/>
            <a:ext cx="4136350" cy="4384715"/>
          </a:xfrm>
          <a:prstGeom prst="roundRect">
            <a:avLst>
              <a:gd name="adj" fmla="val 3537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599652" y="2519839"/>
            <a:ext cx="121920" cy="4384715"/>
          </a:xfrm>
          <a:prstGeom prst="roundRect">
            <a:avLst>
              <a:gd name="adj" fmla="val 30368"/>
            </a:avLst>
          </a:prstGeom>
          <a:solidFill>
            <a:srgbClr val="2D2E34"/>
          </a:solidFill>
          <a:ln/>
        </p:spPr>
      </p:sp>
      <p:sp>
        <p:nvSpPr>
          <p:cNvPr id="13" name="Text 11"/>
          <p:cNvSpPr/>
          <p:nvPr/>
        </p:nvSpPr>
        <p:spPr>
          <a:xfrm>
            <a:off x="9998869" y="2797135"/>
            <a:ext cx="286512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Feature Limitations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98869" y="3295769"/>
            <a:ext cx="3490317" cy="2961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Existing platforms frequently lack essential functionalities. Critical features such as advanced filtering, direct communication tools, and integrated digital processes are often missing, hindering a seamless transaction experience.</a:t>
            </a:r>
            <a:endParaRPr lang="en-US" sz="19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8021EF-C017-1E08-DC22-8301E370E6E7}"/>
              </a:ext>
            </a:extLst>
          </p:cNvPr>
          <p:cNvSpPr/>
          <p:nvPr/>
        </p:nvSpPr>
        <p:spPr>
          <a:xfrm>
            <a:off x="12770427" y="7689273"/>
            <a:ext cx="1859973" cy="5403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401723"/>
            <a:ext cx="7852648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PropKart's Core Objectives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2596634"/>
            <a:ext cx="129028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PropKart aims to transform property transactions by focusing on connectivity, precision, and simplicity. We are building a platform that not only solves current pain points but also anticipates future user needs.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3798" y="3614618"/>
            <a:ext cx="12902803" cy="3213259"/>
          </a:xfrm>
          <a:prstGeom prst="roundRect">
            <a:avLst>
              <a:gd name="adj" fmla="val 1152"/>
            </a:avLst>
          </a:prstGeom>
          <a:solidFill>
            <a:srgbClr val="F2EEEE"/>
          </a:solidFill>
          <a:ln/>
        </p:spPr>
      </p:sp>
      <p:sp>
        <p:nvSpPr>
          <p:cNvPr id="5" name="Shape 3"/>
          <p:cNvSpPr/>
          <p:nvPr/>
        </p:nvSpPr>
        <p:spPr>
          <a:xfrm>
            <a:off x="863798" y="3614618"/>
            <a:ext cx="4300895" cy="3213259"/>
          </a:xfrm>
          <a:prstGeom prst="roundRect">
            <a:avLst>
              <a:gd name="adj" fmla="val 1152"/>
            </a:avLst>
          </a:prstGeom>
          <a:solidFill>
            <a:srgbClr val="F2EEEE"/>
          </a:solidFill>
          <a:ln/>
        </p:spPr>
      </p:sp>
      <p:sp>
        <p:nvSpPr>
          <p:cNvPr id="6" name="Text 4"/>
          <p:cNvSpPr/>
          <p:nvPr/>
        </p:nvSpPr>
        <p:spPr>
          <a:xfrm>
            <a:off x="1110615" y="3861435"/>
            <a:ext cx="330469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Seamless Connections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10615" y="4360069"/>
            <a:ext cx="3437096" cy="185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 establish a direct and efficient channel for buyers and sellers, fostering transparent interactions without intermediaries.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5164693" y="3614618"/>
            <a:ext cx="4300895" cy="3213259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9" name="Shape 7"/>
          <p:cNvSpPr/>
          <p:nvPr/>
        </p:nvSpPr>
        <p:spPr>
          <a:xfrm>
            <a:off x="5164693" y="3614618"/>
            <a:ext cx="30480" cy="3213259"/>
          </a:xfrm>
          <a:prstGeom prst="roundRect">
            <a:avLst>
              <a:gd name="adj" fmla="val 121472"/>
            </a:avLst>
          </a:prstGeom>
          <a:solidFill>
            <a:srgbClr val="D8D4D4"/>
          </a:solidFill>
          <a:ln/>
        </p:spPr>
      </p:sp>
      <p:sp>
        <p:nvSpPr>
          <p:cNvPr id="10" name="Text 8"/>
          <p:cNvSpPr/>
          <p:nvPr/>
        </p:nvSpPr>
        <p:spPr>
          <a:xfrm>
            <a:off x="5781675" y="3861435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Precision Search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781675" y="4360069"/>
            <a:ext cx="3066931" cy="22209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 empower users with advanced search capabilities and granular filters, ensuring they find exactly what they're looking for with minimal effort.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4856202" y="4912757"/>
            <a:ext cx="616982" cy="616982"/>
          </a:xfrm>
          <a:prstGeom prst="roundRect">
            <a:avLst>
              <a:gd name="adj" fmla="val 6001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388" y="5028367"/>
            <a:ext cx="308491" cy="385643"/>
          </a:xfrm>
          <a:prstGeom prst="rect">
            <a:avLst/>
          </a:prstGeom>
        </p:spPr>
      </p:pic>
      <p:sp>
        <p:nvSpPr>
          <p:cNvPr id="14" name="Shape 11"/>
          <p:cNvSpPr/>
          <p:nvPr/>
        </p:nvSpPr>
        <p:spPr>
          <a:xfrm>
            <a:off x="9465588" y="3614618"/>
            <a:ext cx="4301014" cy="3213259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15" name="Shape 12"/>
          <p:cNvSpPr/>
          <p:nvPr/>
        </p:nvSpPr>
        <p:spPr>
          <a:xfrm>
            <a:off x="9465588" y="3614618"/>
            <a:ext cx="30480" cy="3213259"/>
          </a:xfrm>
          <a:prstGeom prst="roundRect">
            <a:avLst>
              <a:gd name="adj" fmla="val 121472"/>
            </a:avLst>
          </a:prstGeom>
          <a:solidFill>
            <a:srgbClr val="D8D4D4"/>
          </a:solidFill>
          <a:ln/>
        </p:spPr>
      </p:sp>
      <p:sp>
        <p:nvSpPr>
          <p:cNvPr id="16" name="Text 13"/>
          <p:cNvSpPr/>
          <p:nvPr/>
        </p:nvSpPr>
        <p:spPr>
          <a:xfrm>
            <a:off x="10082570" y="3861435"/>
            <a:ext cx="285023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Simplified Dealings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10082570" y="4360069"/>
            <a:ext cx="3437215" cy="185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 integrate digital tools that streamline every step of the property transaction, from inquiry to agreement, enhancing efficiency and user experience.</a:t>
            </a:r>
            <a:endParaRPr lang="en-US" sz="1900" dirty="0"/>
          </a:p>
        </p:txBody>
      </p:sp>
      <p:sp>
        <p:nvSpPr>
          <p:cNvPr id="18" name="Shape 15"/>
          <p:cNvSpPr/>
          <p:nvPr/>
        </p:nvSpPr>
        <p:spPr>
          <a:xfrm>
            <a:off x="9157097" y="4912757"/>
            <a:ext cx="616982" cy="616982"/>
          </a:xfrm>
          <a:prstGeom prst="roundRect">
            <a:avLst>
              <a:gd name="adj" fmla="val 6001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1283" y="5028367"/>
            <a:ext cx="308491" cy="38564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00E20C5-CACF-94A9-1F40-C18FE6CA6FED}"/>
              </a:ext>
            </a:extLst>
          </p:cNvPr>
          <p:cNvSpPr/>
          <p:nvPr/>
        </p:nvSpPr>
        <p:spPr>
          <a:xfrm>
            <a:off x="12770427" y="7689273"/>
            <a:ext cx="1859973" cy="5403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901541"/>
            <a:ext cx="960893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PropKart: The Proposed Solution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2195036"/>
            <a:ext cx="7500699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PropKart will be a robust, web-based property dealing system engineered with Django, providing a secure and scalable foundation. Our design prioritizes user-centric workflows for both buyers and sellers, complemented by a powerful administrative backend.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3897749"/>
            <a:ext cx="7500699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For Buyers:</a:t>
            </a: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An intuitive interface to search, filter, compare, and save listings, ensuring a highly personalized property discovery journey.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724400"/>
            <a:ext cx="7500699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For Sellers:</a:t>
            </a: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 streamlined process for posting detailed property information and high-quality images, maximizing visibility and appeal.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5921216"/>
            <a:ext cx="7500699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For Administrators:</a:t>
            </a: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Comprehensive tools to manage properties, user accounts, and content, maintaining platform integrity and performance.</a:t>
            </a:r>
            <a:endParaRPr lang="en-US" sz="19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336" y="2250638"/>
            <a:ext cx="4799767" cy="47997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E78A876-32B9-A543-2882-C74B0C5FAA49}"/>
              </a:ext>
            </a:extLst>
          </p:cNvPr>
          <p:cNvSpPr/>
          <p:nvPr/>
        </p:nvSpPr>
        <p:spPr>
          <a:xfrm>
            <a:off x="12770427" y="7689273"/>
            <a:ext cx="1859973" cy="5403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4611" y="694492"/>
            <a:ext cx="7149465" cy="563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Key Features: User Experience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94611" y="1655326"/>
            <a:ext cx="1324117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PropKart prioritizes a rich and interactive user experience, equipping buyers with powerful tools to navigate the property market efficiently and confidently.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694611" y="2176224"/>
            <a:ext cx="793909" cy="1190863"/>
          </a:xfrm>
          <a:prstGeom prst="roundRect">
            <a:avLst>
              <a:gd name="adj" fmla="val 360013"/>
            </a:avLst>
          </a:prstGeom>
          <a:solidFill>
            <a:srgbClr val="F2EEEE"/>
          </a:solidFill>
          <a:ln/>
        </p:spPr>
      </p:sp>
      <p:sp>
        <p:nvSpPr>
          <p:cNvPr id="5" name="Text 3"/>
          <p:cNvSpPr/>
          <p:nvPr/>
        </p:nvSpPr>
        <p:spPr>
          <a:xfrm>
            <a:off x="942737" y="2585561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1686997" y="2374702"/>
            <a:ext cx="2839045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Comprehensive Listings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686997" y="2775585"/>
            <a:ext cx="1224879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Detailed property information including high-resolution images, floor plans, and virtual tours for an immersive viewing experience.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694611" y="3565565"/>
            <a:ext cx="793909" cy="1190863"/>
          </a:xfrm>
          <a:prstGeom prst="roundRect">
            <a:avLst>
              <a:gd name="adj" fmla="val 360013"/>
            </a:avLst>
          </a:prstGeom>
          <a:solidFill>
            <a:srgbClr val="F2EEEE"/>
          </a:solidFill>
          <a:ln/>
        </p:spPr>
      </p:sp>
      <p:sp>
        <p:nvSpPr>
          <p:cNvPr id="9" name="Text 7"/>
          <p:cNvSpPr/>
          <p:nvPr/>
        </p:nvSpPr>
        <p:spPr>
          <a:xfrm>
            <a:off x="942737" y="3974902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1686997" y="3764042"/>
            <a:ext cx="2473643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Personalized Profiles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686997" y="4164925"/>
            <a:ext cx="1224879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Users can create and manage their profiles, save preferred searches, and track their interactions within the platform.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694611" y="4954905"/>
            <a:ext cx="793909" cy="1190863"/>
          </a:xfrm>
          <a:prstGeom prst="roundRect">
            <a:avLst>
              <a:gd name="adj" fmla="val 360013"/>
            </a:avLst>
          </a:prstGeom>
          <a:solidFill>
            <a:srgbClr val="F2EEEE"/>
          </a:solidFill>
          <a:ln/>
        </p:spPr>
      </p:sp>
      <p:sp>
        <p:nvSpPr>
          <p:cNvPr id="13" name="Text 11"/>
          <p:cNvSpPr/>
          <p:nvPr/>
        </p:nvSpPr>
        <p:spPr>
          <a:xfrm>
            <a:off x="942737" y="5364242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1686997" y="5153382"/>
            <a:ext cx="3076099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Advanced Search &amp; Filters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686997" y="5554266"/>
            <a:ext cx="1224879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Granular search options by location, price range, property type, amenities, and more, ensuring precise results.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694611" y="6344245"/>
            <a:ext cx="793909" cy="1190863"/>
          </a:xfrm>
          <a:prstGeom prst="roundRect">
            <a:avLst>
              <a:gd name="adj" fmla="val 360013"/>
            </a:avLst>
          </a:prstGeom>
          <a:solidFill>
            <a:srgbClr val="F2EEEE"/>
          </a:solidFill>
          <a:ln/>
        </p:spPr>
      </p:sp>
      <p:sp>
        <p:nvSpPr>
          <p:cNvPr id="17" name="Text 15"/>
          <p:cNvSpPr/>
          <p:nvPr/>
        </p:nvSpPr>
        <p:spPr>
          <a:xfrm>
            <a:off x="942737" y="6753582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2300" dirty="0"/>
          </a:p>
        </p:txBody>
      </p:sp>
      <p:sp>
        <p:nvSpPr>
          <p:cNvPr id="18" name="Text 16"/>
          <p:cNvSpPr/>
          <p:nvPr/>
        </p:nvSpPr>
        <p:spPr>
          <a:xfrm>
            <a:off x="1686997" y="6542723"/>
            <a:ext cx="2687598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Direct Communication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1686997" y="6943606"/>
            <a:ext cx="1224879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Integrated messaging system for direct, secure communication between potential buyers and sellers or agents.</a:t>
            </a:r>
            <a:endParaRPr lang="en-US" sz="15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F321B5-CC76-D9EB-A5C0-A46FD096B0EF}"/>
              </a:ext>
            </a:extLst>
          </p:cNvPr>
          <p:cNvSpPr/>
          <p:nvPr/>
        </p:nvSpPr>
        <p:spPr>
          <a:xfrm>
            <a:off x="12770427" y="7689273"/>
            <a:ext cx="1859973" cy="5403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5578" y="642223"/>
            <a:ext cx="10171390" cy="661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Key Features: Administrative Control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815578" y="1770221"/>
            <a:ext cx="12999244" cy="698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admin interface is the backbone of PropKart, ensuring smooth operations, data integrity, and content relevance. It provides powerful tools for comprehensive platform management.</a:t>
            </a:r>
            <a:endParaRPr lang="en-US" sz="18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578" y="2731175"/>
            <a:ext cx="582454" cy="58245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89259" y="2869525"/>
            <a:ext cx="3929896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Property Management Suite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689259" y="3340298"/>
            <a:ext cx="12125563" cy="698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Admins can effortlessly add, edit, or delete property listings, ensuring all information is accurate and up-to-date. This includes managing property status, verification, and visibility.</a:t>
            </a:r>
            <a:endParaRPr lang="en-US" sz="18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578" y="4505206"/>
            <a:ext cx="582454" cy="58245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689259" y="4643557"/>
            <a:ext cx="4330541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Analytics &amp; Insights Dashboard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1689259" y="5114330"/>
            <a:ext cx="12125563" cy="698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comprehensive dashboard providing real-time data on user activity, listing performance, and transaction metrics. This enables data-driven decision-making for platform optimization.</a:t>
            </a:r>
            <a:endParaRPr lang="en-US" sz="18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578" y="6279237"/>
            <a:ext cx="582454" cy="58245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689259" y="6417588"/>
            <a:ext cx="2975848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Bulk Data Operations</a:t>
            </a:r>
            <a:endParaRPr lang="en-US" sz="2050" dirty="0"/>
          </a:p>
        </p:txBody>
      </p:sp>
      <p:sp>
        <p:nvSpPr>
          <p:cNvPr id="12" name="Text 7"/>
          <p:cNvSpPr/>
          <p:nvPr/>
        </p:nvSpPr>
        <p:spPr>
          <a:xfrm>
            <a:off x="1689259" y="6888361"/>
            <a:ext cx="12125563" cy="698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Efficient bulk upload and download functionalities via CSV, allowing for quick management of large datasets, ideal for partnerships with real estate agencies.</a:t>
            </a:r>
            <a:endParaRPr lang="en-US" sz="1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D6D127-C9D7-FBA8-3559-43622FA7514A}"/>
              </a:ext>
            </a:extLst>
          </p:cNvPr>
          <p:cNvSpPr/>
          <p:nvPr/>
        </p:nvSpPr>
        <p:spPr>
          <a:xfrm>
            <a:off x="12770427" y="7689273"/>
            <a:ext cx="1859973" cy="5403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3059" y="520898"/>
            <a:ext cx="9017079" cy="538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Management &amp; Operations (CRUD)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63059" y="1437918"/>
            <a:ext cx="13304282" cy="568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PropKart's architecture supports robust Create, Read, Update, and Delete (CRUD) operations across all critical data entities, ensuring data integrity and dynamic functionality.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59" y="2219206"/>
            <a:ext cx="13304282" cy="5515808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8633" y="5925004"/>
            <a:ext cx="662129" cy="66212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06168" y="6086813"/>
            <a:ext cx="2708523" cy="338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Delete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10496522" y="6086813"/>
            <a:ext cx="2708523" cy="338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Update</a:t>
            </a:r>
            <a:endParaRPr lang="en-US" sz="12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8936" y="5925004"/>
            <a:ext cx="662130" cy="66212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615706" y="3544236"/>
            <a:ext cx="2708523" cy="338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Read</a:t>
            </a:r>
            <a:endParaRPr lang="en-US" sz="12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2180" y="3369186"/>
            <a:ext cx="662129" cy="66212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306168" y="3557479"/>
            <a:ext cx="2708523" cy="338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Create</a:t>
            </a:r>
            <a:endParaRPr lang="en-US" sz="120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9875" y="3395671"/>
            <a:ext cx="662129" cy="662129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63059" y="7948136"/>
            <a:ext cx="13304282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structured approach to data handling underpins the reliability and responsiveness of the PropKart platform for all its users and administrative functions.</a:t>
            </a:r>
            <a:endParaRPr lang="en-US" sz="14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97FE92-04E2-1E61-95E0-F9E8180C57DA}"/>
              </a:ext>
            </a:extLst>
          </p:cNvPr>
          <p:cNvSpPr/>
          <p:nvPr/>
        </p:nvSpPr>
        <p:spPr>
          <a:xfrm>
            <a:off x="12770427" y="7689273"/>
            <a:ext cx="1859973" cy="5403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2006" y="637937"/>
            <a:ext cx="10468808" cy="659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Technology Stack: Powering PropKart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812006" y="1761053"/>
            <a:ext cx="13006387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choice of technology reflects a commitment to building a high-performance, scalable, and secure application. This stack provides the ideal foundation for PropKart's advanced features.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812006" y="2950012"/>
            <a:ext cx="3812858" cy="395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Frontend Technologies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812006" y="3577352"/>
            <a:ext cx="6220182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8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HTML:</a:t>
            </a: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structuring the web content.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812006" y="4006572"/>
            <a:ext cx="6220182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8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CSS:</a:t>
            </a: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styling and responsive design.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812006" y="4435793"/>
            <a:ext cx="6220182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8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JavaScript:</a:t>
            </a: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interactive user experiences.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812006" y="4865013"/>
            <a:ext cx="6220182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8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Bootstrap:</a:t>
            </a: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rapid and responsive UI development.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7605832" y="2950012"/>
            <a:ext cx="3432453" cy="395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Backend &amp; Database</a:t>
            </a:r>
            <a:endParaRPr lang="en-US" sz="2450" dirty="0"/>
          </a:p>
        </p:txBody>
      </p:sp>
      <p:sp>
        <p:nvSpPr>
          <p:cNvPr id="10" name="Text 8"/>
          <p:cNvSpPr/>
          <p:nvPr/>
        </p:nvSpPr>
        <p:spPr>
          <a:xfrm>
            <a:off x="7605832" y="3577352"/>
            <a:ext cx="6220182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8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Django (Python):</a:t>
            </a: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Robust web framework for backend logic and API development.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7605832" y="4354592"/>
            <a:ext cx="6220182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8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SQLite :</a:t>
            </a: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Flexible database solutions for data persistence.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812006" y="5642134"/>
            <a:ext cx="5164693" cy="395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Development &amp; Authentication</a:t>
            </a:r>
            <a:endParaRPr lang="en-US" sz="2450" dirty="0"/>
          </a:p>
        </p:txBody>
      </p:sp>
      <p:sp>
        <p:nvSpPr>
          <p:cNvPr id="13" name="Text 11"/>
          <p:cNvSpPr/>
          <p:nvPr/>
        </p:nvSpPr>
        <p:spPr>
          <a:xfrm>
            <a:off x="812006" y="6385441"/>
            <a:ext cx="13006387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8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GitHub:</a:t>
            </a: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version control and collaborative development.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812006" y="6814661"/>
            <a:ext cx="13006387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8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VS Code:</a:t>
            </a: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Our primary integrated development environment.</a:t>
            </a:r>
            <a:endParaRPr lang="en-US" sz="1800" dirty="0"/>
          </a:p>
        </p:txBody>
      </p:sp>
      <p:sp>
        <p:nvSpPr>
          <p:cNvPr id="15" name="Text 13"/>
          <p:cNvSpPr/>
          <p:nvPr/>
        </p:nvSpPr>
        <p:spPr>
          <a:xfrm>
            <a:off x="812006" y="7243882"/>
            <a:ext cx="13006387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8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OTP/Email Login[SMTP]:</a:t>
            </a: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Enhanced security and user convenience.</a:t>
            </a:r>
            <a:endParaRPr lang="en-US" sz="1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D7C29F-BA6E-FAAC-9E8E-0DA74669686B}"/>
              </a:ext>
            </a:extLst>
          </p:cNvPr>
          <p:cNvSpPr/>
          <p:nvPr/>
        </p:nvSpPr>
        <p:spPr>
          <a:xfrm>
            <a:off x="12770427" y="7689273"/>
            <a:ext cx="1859973" cy="5403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C8233A-2CCE-218A-E381-0951410E297A}"/>
              </a:ext>
            </a:extLst>
          </p:cNvPr>
          <p:cNvSpPr/>
          <p:nvPr/>
        </p:nvSpPr>
        <p:spPr>
          <a:xfrm>
            <a:off x="12770427" y="7689273"/>
            <a:ext cx="1859973" cy="5403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3C7FFA18-38A1-13E8-1806-2D4925F43C0D}"/>
              </a:ext>
            </a:extLst>
          </p:cNvPr>
          <p:cNvSpPr/>
          <p:nvPr/>
        </p:nvSpPr>
        <p:spPr>
          <a:xfrm>
            <a:off x="673110" y="308372"/>
            <a:ext cx="10468808" cy="659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dirty="0">
                <a:latin typeface="Montserrat Bold" panose="00000800000000000000" pitchFamily="2" charset="0"/>
              </a:rPr>
              <a:t>Screenshots 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88F3A8-9246-998F-9CF1-BE59FD361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724" y="1828799"/>
            <a:ext cx="12030952" cy="6221132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15D2DB2D-413D-FAD6-B827-9B7288F0187B}"/>
              </a:ext>
            </a:extLst>
          </p:cNvPr>
          <p:cNvSpPr/>
          <p:nvPr/>
        </p:nvSpPr>
        <p:spPr>
          <a:xfrm>
            <a:off x="1299724" y="967502"/>
            <a:ext cx="10468808" cy="659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3000" dirty="0">
                <a:latin typeface="Montserrat Bold" panose="00000800000000000000" pitchFamily="2" charset="0"/>
              </a:rPr>
              <a:t>Sign Up</a:t>
            </a:r>
          </a:p>
        </p:txBody>
      </p:sp>
    </p:spTree>
    <p:extLst>
      <p:ext uri="{BB962C8B-B14F-4D97-AF65-F5344CB8AC3E}">
        <p14:creationId xmlns:p14="http://schemas.microsoft.com/office/powerpoint/2010/main" val="2771512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845</Words>
  <Application>Microsoft Office PowerPoint</Application>
  <PresentationFormat>Custom</PresentationFormat>
  <Paragraphs>78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Source Sans 3</vt:lpstr>
      <vt:lpstr>Montserrat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Vivek Prajapati</dc:creator>
  <cp:lastModifiedBy>Vivek Prajapati</cp:lastModifiedBy>
  <cp:revision>2</cp:revision>
  <dcterms:created xsi:type="dcterms:W3CDTF">2025-08-18T17:01:37Z</dcterms:created>
  <dcterms:modified xsi:type="dcterms:W3CDTF">2025-08-18T17:20:27Z</dcterms:modified>
</cp:coreProperties>
</file>